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7" r:id="rId4"/>
    <p:sldId id="259" r:id="rId5"/>
    <p:sldId id="276" r:id="rId6"/>
    <p:sldId id="260" r:id="rId7"/>
    <p:sldId id="261" r:id="rId8"/>
    <p:sldId id="262" r:id="rId9"/>
    <p:sldId id="281" r:id="rId10"/>
    <p:sldId id="265" r:id="rId11"/>
    <p:sldId id="264" r:id="rId12"/>
    <p:sldId id="266" r:id="rId13"/>
    <p:sldId id="278" r:id="rId14"/>
    <p:sldId id="268" r:id="rId15"/>
    <p:sldId id="269" r:id="rId16"/>
    <p:sldId id="271" r:id="rId17"/>
    <p:sldId id="273" r:id="rId18"/>
    <p:sldId id="267" r:id="rId19"/>
    <p:sldId id="272" r:id="rId20"/>
    <p:sldId id="277" r:id="rId21"/>
    <p:sldId id="280" r:id="rId22"/>
    <p:sldId id="279" r:id="rId23"/>
    <p:sldId id="275" r:id="rId2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BC964FA-23DC-4889-99AA-D7F967A02004}">
          <p14:sldIdLst>
            <p14:sldId id="256"/>
            <p14:sldId id="258"/>
            <p14:sldId id="257"/>
            <p14:sldId id="259"/>
            <p14:sldId id="276"/>
            <p14:sldId id="260"/>
            <p14:sldId id="261"/>
            <p14:sldId id="262"/>
            <p14:sldId id="281"/>
            <p14:sldId id="265"/>
            <p14:sldId id="264"/>
            <p14:sldId id="266"/>
            <p14:sldId id="278"/>
            <p14:sldId id="268"/>
            <p14:sldId id="269"/>
            <p14:sldId id="271"/>
            <p14:sldId id="273"/>
            <p14:sldId id="267"/>
            <p14:sldId id="272"/>
            <p14:sldId id="277"/>
            <p14:sldId id="280"/>
            <p14:sldId id="279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B3C"/>
    <a:srgbClr val="EEF0EF"/>
    <a:srgbClr val="DCE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3" autoAdjust="0"/>
    <p:restoredTop sz="94675" autoAdjust="0"/>
  </p:normalViewPr>
  <p:slideViewPr>
    <p:cSldViewPr>
      <p:cViewPr varScale="1">
        <p:scale>
          <a:sx n="86" d="100"/>
          <a:sy n="86" d="100"/>
        </p:scale>
        <p:origin x="12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94629-CB5C-4543-A75E-95F0FB6A189D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8792A-B6CF-4950-A48C-59F65ACFA9B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9469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923D9-ED9D-4198-98DD-468AD7AB36EB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7C2A6-2A2C-4CBA-8DA0-CDDB51DA0C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0997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88DC961-927B-47E9-84DC-E04FDB61D755}" type="datetimeFigureOut">
              <a:rPr lang="hr-HR" smtClean="0"/>
              <a:t>15.6.2026.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lybasic.hr/wp-content/uploads/2022/06/gueb_pravilnik_prijamni-1-sred-2022.docx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gueb.upisi.srednja@gmail.co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gueb.upisi.srednja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GU </a:t>
            </a:r>
            <a:r>
              <a:rPr lang="hr-HR" dirty="0" err="1"/>
              <a:t>Elly</a:t>
            </a:r>
            <a:r>
              <a:rPr lang="hr-HR" dirty="0"/>
              <a:t> Bašić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Upisi u šk. god. </a:t>
            </a:r>
            <a:r>
              <a:rPr lang="hr-HR"/>
              <a:t>2026./2027.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135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43200"/>
            <a:ext cx="8305800" cy="1898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14600" y="3058180"/>
            <a:ext cx="2735581" cy="1805673"/>
            <a:chOff x="2514600" y="3058180"/>
            <a:chExt cx="2735581" cy="1805673"/>
          </a:xfrm>
        </p:grpSpPr>
        <p:grpSp>
          <p:nvGrpSpPr>
            <p:cNvPr id="6" name="Group 5"/>
            <p:cNvGrpSpPr/>
            <p:nvPr/>
          </p:nvGrpSpPr>
          <p:grpSpPr>
            <a:xfrm>
              <a:off x="2514600" y="3058180"/>
              <a:ext cx="2735581" cy="967473"/>
              <a:chOff x="2514600" y="3058180"/>
              <a:chExt cx="2735581" cy="967473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2514600" y="3137147"/>
                <a:ext cx="609600" cy="888506"/>
                <a:chOff x="2514600" y="3137147"/>
                <a:chExt cx="609600" cy="888506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2590800" y="3581400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2514600" y="3137147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</p:grpSp>
          <p:sp>
            <p:nvSpPr>
              <p:cNvPr id="5" name="TextBox 4"/>
              <p:cNvSpPr txBox="1"/>
              <p:nvPr/>
            </p:nvSpPr>
            <p:spPr>
              <a:xfrm flipH="1">
                <a:off x="4610100" y="3058180"/>
                <a:ext cx="6400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4300" indent="0">
                  <a:buNone/>
                </a:pPr>
                <a:r>
                  <a:rPr lang="hr-HR" sz="2800" dirty="0">
                    <a:solidFill>
                      <a:srgbClr val="FF0000"/>
                    </a:solidFill>
                    <a:sym typeface="Wingdings"/>
                  </a:rPr>
                  <a:t></a:t>
                </a:r>
                <a:endParaRPr lang="hr-HR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2743200" y="3975347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67000" y="4419600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613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43199"/>
            <a:ext cx="8305800" cy="1911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14599" y="3052173"/>
            <a:ext cx="2628901" cy="1824627"/>
            <a:chOff x="2514599" y="3052173"/>
            <a:chExt cx="2628901" cy="1824627"/>
          </a:xfrm>
        </p:grpSpPr>
        <p:sp>
          <p:nvSpPr>
            <p:cNvPr id="10" name="TextBox 9"/>
            <p:cNvSpPr txBox="1"/>
            <p:nvPr/>
          </p:nvSpPr>
          <p:spPr>
            <a:xfrm flipH="1">
              <a:off x="2535462" y="3429000"/>
              <a:ext cx="6400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0" indent="0">
                <a:buNone/>
              </a:pPr>
              <a:r>
                <a:rPr lang="hr-HR" sz="2800" dirty="0">
                  <a:solidFill>
                    <a:srgbClr val="FF0000"/>
                  </a:solidFill>
                  <a:sym typeface="Wingdings"/>
                </a:rPr>
                <a:t></a:t>
              </a:r>
              <a:endParaRPr lang="hr-HR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514599" y="3052173"/>
              <a:ext cx="2628901" cy="1824627"/>
              <a:chOff x="2514599" y="3052173"/>
              <a:chExt cx="2628901" cy="182462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514599" y="3052173"/>
                <a:ext cx="2628901" cy="1367427"/>
                <a:chOff x="2514599" y="3044686"/>
                <a:chExt cx="2628901" cy="1367427"/>
              </a:xfrm>
            </p:grpSpPr>
            <p:grpSp>
              <p:nvGrpSpPr>
                <p:cNvPr id="15" name="Group 14"/>
                <p:cNvGrpSpPr/>
                <p:nvPr/>
              </p:nvGrpSpPr>
              <p:grpSpPr>
                <a:xfrm>
                  <a:off x="2743200" y="3044686"/>
                  <a:ext cx="2400300" cy="1367427"/>
                  <a:chOff x="2743200" y="3044686"/>
                  <a:chExt cx="2400300" cy="1367427"/>
                </a:xfrm>
              </p:grpSpPr>
              <p:sp>
                <p:nvSpPr>
                  <p:cNvPr id="12" name="Rectangle 11"/>
                  <p:cNvSpPr/>
                  <p:nvPr/>
                </p:nvSpPr>
                <p:spPr>
                  <a:xfrm>
                    <a:off x="2743200" y="3967860"/>
                    <a:ext cx="533400" cy="44425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hr-HR" sz="3200" dirty="0">
                        <a:solidFill>
                          <a:srgbClr val="00B050"/>
                        </a:solidFill>
                        <a:sym typeface="Wingdings"/>
                      </a:rPr>
                      <a:t></a:t>
                    </a:r>
                    <a:endParaRPr lang="hr-HR" sz="3200" dirty="0">
                      <a:solidFill>
                        <a:srgbClr val="00B050"/>
                      </a:solidFill>
                    </a:endParaRP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4610100" y="3044686"/>
                    <a:ext cx="533400" cy="44425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hr-HR" sz="3200" dirty="0">
                        <a:solidFill>
                          <a:srgbClr val="00B050"/>
                        </a:solidFill>
                        <a:sym typeface="Wingdings"/>
                      </a:rPr>
                      <a:t></a:t>
                    </a:r>
                    <a:endParaRPr lang="hr-HR" sz="3200" dirty="0">
                      <a:solidFill>
                        <a:srgbClr val="00B050"/>
                      </a:solidFill>
                    </a:endParaRPr>
                  </a:p>
                </p:txBody>
              </p:sp>
            </p:grpSp>
            <p:sp>
              <p:nvSpPr>
                <p:cNvPr id="5" name="TextBox 4"/>
                <p:cNvSpPr txBox="1"/>
                <p:nvPr/>
              </p:nvSpPr>
              <p:spPr>
                <a:xfrm flipH="1">
                  <a:off x="2514599" y="3058180"/>
                  <a:ext cx="64008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indent="0">
                    <a:buNone/>
                  </a:pPr>
                  <a:r>
                    <a:rPr lang="hr-HR" sz="2800" dirty="0">
                      <a:solidFill>
                        <a:srgbClr val="FF0000"/>
                      </a:solidFill>
                      <a:sym typeface="Wingdings"/>
                    </a:rPr>
                    <a:t></a:t>
                  </a:r>
                  <a:endParaRPr lang="hr-HR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11" name="Rectangle 10"/>
              <p:cNvSpPr/>
              <p:nvPr/>
            </p:nvSpPr>
            <p:spPr>
              <a:xfrm>
                <a:off x="2667000" y="4432547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5873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819400"/>
            <a:ext cx="8305800" cy="198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514599" y="3052173"/>
            <a:ext cx="2819401" cy="2713133"/>
            <a:chOff x="2514599" y="3052173"/>
            <a:chExt cx="2819401" cy="2713133"/>
          </a:xfrm>
        </p:grpSpPr>
        <p:grpSp>
          <p:nvGrpSpPr>
            <p:cNvPr id="9" name="Group 8"/>
            <p:cNvGrpSpPr/>
            <p:nvPr/>
          </p:nvGrpSpPr>
          <p:grpSpPr>
            <a:xfrm>
              <a:off x="2514599" y="3052173"/>
              <a:ext cx="2819401" cy="2281827"/>
              <a:chOff x="2514599" y="3052173"/>
              <a:chExt cx="2819401" cy="2281827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2514599" y="3052173"/>
                <a:ext cx="2819401" cy="1824627"/>
                <a:chOff x="2514599" y="3052173"/>
                <a:chExt cx="2819401" cy="1824627"/>
              </a:xfrm>
            </p:grpSpPr>
            <p:sp>
              <p:nvSpPr>
                <p:cNvPr id="10" name="TextBox 9"/>
                <p:cNvSpPr txBox="1"/>
                <p:nvPr/>
              </p:nvSpPr>
              <p:spPr>
                <a:xfrm flipH="1">
                  <a:off x="2535462" y="3429000"/>
                  <a:ext cx="64008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indent="0">
                    <a:buNone/>
                  </a:pPr>
                  <a:r>
                    <a:rPr lang="hr-HR" sz="2800" dirty="0">
                      <a:solidFill>
                        <a:srgbClr val="FF0000"/>
                      </a:solidFill>
                      <a:sym typeface="Wingdings"/>
                    </a:rPr>
                    <a:t></a:t>
                  </a:r>
                  <a:endParaRPr lang="hr-HR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2514599" y="3052173"/>
                  <a:ext cx="2819401" cy="1824627"/>
                  <a:chOff x="2514599" y="3052173"/>
                  <a:chExt cx="2819401" cy="1824627"/>
                </a:xfrm>
              </p:grpSpPr>
              <p:grpSp>
                <p:nvGrpSpPr>
                  <p:cNvPr id="4" name="Group 3"/>
                  <p:cNvGrpSpPr/>
                  <p:nvPr/>
                </p:nvGrpSpPr>
                <p:grpSpPr>
                  <a:xfrm>
                    <a:off x="2514599" y="3052173"/>
                    <a:ext cx="2819401" cy="1387490"/>
                    <a:chOff x="2514599" y="3052173"/>
                    <a:chExt cx="2819401" cy="1387490"/>
                  </a:xfrm>
                </p:grpSpPr>
                <p:grpSp>
                  <p:nvGrpSpPr>
                    <p:cNvPr id="6" name="Group 5"/>
                    <p:cNvGrpSpPr/>
                    <p:nvPr/>
                  </p:nvGrpSpPr>
                  <p:grpSpPr>
                    <a:xfrm>
                      <a:off x="2514599" y="3052173"/>
                      <a:ext cx="2628901" cy="1387490"/>
                      <a:chOff x="2514599" y="3044686"/>
                      <a:chExt cx="2628901" cy="1387490"/>
                    </a:xfrm>
                  </p:grpSpPr>
                  <p:grpSp>
                    <p:nvGrpSpPr>
                      <p:cNvPr id="15" name="Group 14"/>
                      <p:cNvGrpSpPr/>
                      <p:nvPr/>
                    </p:nvGrpSpPr>
                    <p:grpSpPr>
                      <a:xfrm>
                        <a:off x="2728404" y="3044686"/>
                        <a:ext cx="2415096" cy="1387490"/>
                        <a:chOff x="2728404" y="3044686"/>
                        <a:chExt cx="2415096" cy="1387490"/>
                      </a:xfrm>
                    </p:grpSpPr>
                    <p:sp>
                      <p:nvSpPr>
                        <p:cNvPr id="12" name="Rectangle 11"/>
                        <p:cNvSpPr/>
                        <p:nvPr/>
                      </p:nvSpPr>
                      <p:spPr>
                        <a:xfrm>
                          <a:off x="2728404" y="3987923"/>
                          <a:ext cx="533400" cy="444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hr-HR" sz="3200" dirty="0">
                              <a:solidFill>
                                <a:srgbClr val="00B050"/>
                              </a:solidFill>
                              <a:sym typeface="Wingdings"/>
                            </a:rPr>
                            <a:t></a:t>
                          </a:r>
                          <a:endParaRPr lang="hr-HR" sz="3200" dirty="0">
                            <a:solidFill>
                              <a:srgbClr val="00B05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3" name="Rectangle 12"/>
                        <p:cNvSpPr/>
                        <p:nvPr/>
                      </p:nvSpPr>
                      <p:spPr>
                        <a:xfrm>
                          <a:off x="4610100" y="3044686"/>
                          <a:ext cx="533400" cy="444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hr-HR" sz="3200" dirty="0">
                              <a:solidFill>
                                <a:srgbClr val="00B050"/>
                              </a:solidFill>
                              <a:sym typeface="Wingdings"/>
                            </a:rPr>
                            <a:t></a:t>
                          </a:r>
                          <a:endParaRPr lang="hr-HR" sz="3200" dirty="0">
                            <a:solidFill>
                              <a:srgbClr val="00B050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" name="TextBox 4"/>
                      <p:cNvSpPr txBox="1"/>
                      <p:nvPr/>
                    </p:nvSpPr>
                    <p:spPr>
                      <a:xfrm flipH="1">
                        <a:off x="2514599" y="3058180"/>
                        <a:ext cx="640081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114300" indent="0">
                          <a:buNone/>
                        </a:pPr>
                        <a:r>
                          <a:rPr lang="hr-HR" sz="2800" dirty="0">
                            <a:solidFill>
                              <a:srgbClr val="FF0000"/>
                            </a:solidFill>
                            <a:sym typeface="Wingdings"/>
                          </a:rPr>
                          <a:t></a:t>
                        </a:r>
                        <a:endParaRPr lang="hr-HR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4800600" y="3962400"/>
                      <a:ext cx="533400" cy="44425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hr-HR" sz="3200" dirty="0">
                          <a:solidFill>
                            <a:srgbClr val="00B050"/>
                          </a:solidFill>
                          <a:sym typeface="Wingdings"/>
                        </a:rPr>
                        <a:t></a:t>
                      </a:r>
                      <a:endParaRPr lang="hr-HR" sz="3200" dirty="0">
                        <a:solidFill>
                          <a:srgbClr val="00B050"/>
                        </a:solidFill>
                      </a:endParaRPr>
                    </a:p>
                  </p:txBody>
                </p:sp>
              </p:grpSp>
              <p:sp>
                <p:nvSpPr>
                  <p:cNvPr id="14" name="Rectangle 13"/>
                  <p:cNvSpPr/>
                  <p:nvPr/>
                </p:nvSpPr>
                <p:spPr>
                  <a:xfrm>
                    <a:off x="2667000" y="4432547"/>
                    <a:ext cx="533400" cy="44425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hr-HR" sz="3200" dirty="0">
                        <a:solidFill>
                          <a:srgbClr val="00B050"/>
                        </a:solidFill>
                        <a:sym typeface="Wingdings"/>
                      </a:rPr>
                      <a:t></a:t>
                    </a:r>
                    <a:endParaRPr lang="hr-HR" sz="3200" dirty="0">
                      <a:solidFill>
                        <a:srgbClr val="00B050"/>
                      </a:solidFill>
                    </a:endParaRPr>
                  </a:p>
                </p:txBody>
              </p:sp>
            </p:grpSp>
          </p:grpSp>
          <p:sp>
            <p:nvSpPr>
              <p:cNvPr id="16" name="Rectangle 15"/>
              <p:cNvSpPr/>
              <p:nvPr/>
            </p:nvSpPr>
            <p:spPr>
              <a:xfrm>
                <a:off x="2590800" y="4889747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648200" y="4876800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2728404" y="5321053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25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NISpuSŠ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000" dirty="0"/>
              <a:t>Liste prioriteta (mlađi i stariji, upis paralelnog progama)– primjer:</a:t>
            </a:r>
          </a:p>
          <a:p>
            <a:pPr marL="114300" indent="0">
              <a:buNone/>
            </a:pPr>
            <a:endParaRPr lang="hr-HR" sz="1600" dirty="0"/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GU Elly Bašić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GŠ Pavla Markovca</a:t>
            </a:r>
          </a:p>
          <a:p>
            <a:pPr marL="114300" indent="0">
              <a:buNone/>
            </a:pPr>
            <a:endParaRPr lang="hr-HR" sz="2000" dirty="0"/>
          </a:p>
          <a:p>
            <a:pPr marL="114300" indent="0">
              <a:buNone/>
            </a:pPr>
            <a:r>
              <a:rPr lang="hr-HR" sz="2000" dirty="0"/>
              <a:t>Liste prioriteta (osmaši, upis temeljnog progama)– primjer:</a:t>
            </a:r>
          </a:p>
          <a:p>
            <a:pPr marL="114300" indent="0">
              <a:buNone/>
            </a:pPr>
            <a:endParaRPr lang="hr-HR" sz="2000" dirty="0"/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GU Elly Bašić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GŠ Pavla Markovca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I. ekonomska škola i GU Elly  Bašić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I. ekonomska škola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buFont typeface="+mj-lt"/>
              <a:buAutoNum type="arabicPeriod"/>
            </a:pPr>
            <a:endParaRPr lang="hr-HR" dirty="0"/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831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 anchor="ctr"/>
          <a:lstStyle/>
          <a:p>
            <a:pPr lvl="1">
              <a:spcBef>
                <a:spcPts val="4200"/>
              </a:spcBef>
            </a:pPr>
            <a:r>
              <a:rPr lang="hr-HR" sz="2700" u="sng" spc="-120" dirty="0">
                <a:solidFill>
                  <a:schemeClr val="tx1"/>
                </a:solidFill>
              </a:rPr>
              <a:t>pon 29. lipnja </a:t>
            </a:r>
            <a:r>
              <a:rPr lang="hr-HR" sz="2700" spc="-120" dirty="0">
                <a:solidFill>
                  <a:schemeClr val="tx1"/>
                </a:solidFill>
              </a:rPr>
              <a:t>od 8:00 sati - solfeggio</a:t>
            </a:r>
          </a:p>
          <a:p>
            <a:pPr lvl="1">
              <a:spcBef>
                <a:spcPts val="4800"/>
              </a:spcBef>
            </a:pPr>
            <a:r>
              <a:rPr lang="hr-HR" sz="2700" u="sng" spc="-120" dirty="0">
                <a:solidFill>
                  <a:schemeClr val="tx1"/>
                </a:solidFill>
              </a:rPr>
              <a:t>uto  30. lipnja </a:t>
            </a:r>
            <a:r>
              <a:rPr lang="hr-HR" sz="2700" spc="-120" dirty="0">
                <a:solidFill>
                  <a:schemeClr val="tx1"/>
                </a:solidFill>
              </a:rPr>
              <a:t>od 8:00 sati – instrument/pjevanje</a:t>
            </a:r>
          </a:p>
          <a:p>
            <a:pPr lvl="1">
              <a:spcBef>
                <a:spcPts val="3000"/>
              </a:spcBef>
            </a:pPr>
            <a:r>
              <a:rPr lang="hr-HR" dirty="0">
                <a:solidFill>
                  <a:schemeClr val="tx1"/>
                </a:solidFill>
              </a:rPr>
              <a:t>precizan raspored polaganja prijamnog ispita će biti objavljen u najkasnije u </a:t>
            </a:r>
            <a:r>
              <a:rPr lang="hr-HR" u="sng" dirty="0">
                <a:solidFill>
                  <a:schemeClr val="tx1"/>
                </a:solidFill>
              </a:rPr>
              <a:t>subotu 27. lipnja </a:t>
            </a:r>
            <a:r>
              <a:rPr lang="hr-HR" dirty="0">
                <a:solidFill>
                  <a:srgbClr val="564B3C"/>
                </a:solidFill>
              </a:rPr>
              <a:t>na web stranicama škole* </a:t>
            </a:r>
          </a:p>
        </p:txBody>
      </p:sp>
    </p:spTree>
    <p:extLst>
      <p:ext uri="{BB962C8B-B14F-4D97-AF65-F5344CB8AC3E}">
        <p14:creationId xmlns:p14="http://schemas.microsoft.com/office/powerpoint/2010/main" val="139349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133600"/>
            <a:ext cx="3962400" cy="4407408"/>
          </a:xfrm>
        </p:spPr>
        <p:txBody>
          <a:bodyPr anchor="t">
            <a:normAutofit fontScale="92500" lnSpcReduction="20000"/>
          </a:bodyPr>
          <a:lstStyle/>
          <a:p>
            <a:pPr marL="114300" indent="0">
              <a:spcBef>
                <a:spcPts val="3000"/>
              </a:spcBef>
              <a:spcAft>
                <a:spcPts val="3000"/>
              </a:spcAft>
              <a:buNone/>
            </a:pPr>
            <a:r>
              <a:rPr lang="hr-HR" sz="1700" dirty="0">
                <a:solidFill>
                  <a:srgbClr val="564B3C"/>
                </a:solidFill>
              </a:rPr>
              <a:t> </a:t>
            </a:r>
            <a:r>
              <a:rPr lang="hr-HR" sz="2400" b="1" dirty="0">
                <a:solidFill>
                  <a:srgbClr val="564B3C"/>
                </a:solidFill>
              </a:rPr>
              <a:t>solfeggio</a:t>
            </a:r>
          </a:p>
          <a:p>
            <a:pPr>
              <a:spcBef>
                <a:spcPts val="600"/>
              </a:spcBef>
            </a:pPr>
            <a:r>
              <a:rPr lang="hr-HR" sz="1800" b="1" dirty="0"/>
              <a:t>Pismeni</a:t>
            </a:r>
            <a:endParaRPr lang="hr-HR" sz="1600" dirty="0"/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Diktat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 err="1"/>
              <a:t>meloritamski</a:t>
            </a:r>
            <a:r>
              <a:rPr lang="hr-HR" sz="1400" dirty="0"/>
              <a:t> diktat s </a:t>
            </a:r>
            <a:r>
              <a:rPr lang="hr-HR" sz="1400" dirty="0" err="1"/>
              <a:t>kromatikom</a:t>
            </a:r>
            <a:endParaRPr lang="hr-HR" sz="1400" dirty="0"/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 err="1"/>
              <a:t>meloritamski</a:t>
            </a:r>
            <a:r>
              <a:rPr lang="hr-HR" sz="1400" dirty="0"/>
              <a:t> diktat s modulacijom 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/>
              <a:t>ritamski diktat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endParaRPr lang="hr-HR" sz="1400" dirty="0"/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Teorija</a:t>
            </a:r>
            <a:endParaRPr lang="hr-HR" sz="1400" dirty="0"/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endParaRPr lang="hr-HR" sz="1400" dirty="0"/>
          </a:p>
          <a:p>
            <a:pPr>
              <a:spcBef>
                <a:spcPts val="600"/>
              </a:spcBef>
            </a:pPr>
            <a:r>
              <a:rPr lang="hr-HR" sz="1800" b="1" dirty="0"/>
              <a:t>Usmeni</a:t>
            </a:r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Pjevanje primjera prima </a:t>
            </a:r>
            <a:r>
              <a:rPr lang="hr-HR" sz="1600" b="1" dirty="0" err="1"/>
              <a:t>vista</a:t>
            </a:r>
            <a:r>
              <a:rPr lang="hr-HR" sz="1600" b="1" dirty="0"/>
              <a:t> </a:t>
            </a:r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Slušno prepoznavanje 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/>
              <a:t>intervali, akordi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2133600"/>
            <a:ext cx="4419600" cy="4407408"/>
          </a:xfrm>
        </p:spPr>
        <p:txBody>
          <a:bodyPr>
            <a:normAutofit fontScale="92500" lnSpcReduction="20000"/>
          </a:bodyPr>
          <a:lstStyle/>
          <a:p>
            <a:pPr marL="114300" indent="0">
              <a:spcBef>
                <a:spcPts val="3000"/>
              </a:spcBef>
              <a:buNone/>
            </a:pPr>
            <a:r>
              <a:rPr lang="hr-HR" sz="2400" b="1" dirty="0">
                <a:solidFill>
                  <a:srgbClr val="564B3C"/>
                </a:solidFill>
              </a:rPr>
              <a:t>Instrument/pjevanje</a:t>
            </a:r>
            <a:endParaRPr lang="hr-HR" sz="2400" b="1" u="sng" dirty="0">
              <a:solidFill>
                <a:srgbClr val="564B3C"/>
              </a:solidFill>
            </a:endParaRPr>
          </a:p>
          <a:p>
            <a:pPr marL="342900" lvl="2">
              <a:spcBef>
                <a:spcPts val="3000"/>
              </a:spcBef>
              <a:buClr>
                <a:schemeClr val="accent1"/>
              </a:buClr>
            </a:pPr>
            <a:r>
              <a:rPr lang="hr-HR" sz="1400" dirty="0"/>
              <a:t>program koji svojom težinom odgovara tehničkim i glazbenim zahtjevima VI. razreda osnovne glazbene škole, odnosno II. pripremnog razreda. </a:t>
            </a:r>
            <a:r>
              <a:rPr lang="hr-HR" sz="1400" b="1" dirty="0"/>
              <a:t>Program se izvodi napamet.</a:t>
            </a:r>
          </a:p>
          <a:p>
            <a:pPr marL="342900" lvl="2">
              <a:spcBef>
                <a:spcPts val="3000"/>
              </a:spcBef>
              <a:buClr>
                <a:schemeClr val="accent1"/>
              </a:buClr>
            </a:pPr>
            <a:endParaRPr lang="hr-HR" sz="1400" b="1" dirty="0">
              <a:solidFill>
                <a:srgbClr val="564B3C"/>
              </a:solidFill>
            </a:endParaRPr>
          </a:p>
          <a:p>
            <a:pPr marL="342900" lvl="2">
              <a:spcBef>
                <a:spcPts val="3000"/>
              </a:spcBef>
              <a:buClr>
                <a:schemeClr val="accent1"/>
              </a:buClr>
            </a:pPr>
            <a:r>
              <a:rPr lang="hr-HR" sz="1400" dirty="0">
                <a:solidFill>
                  <a:srgbClr val="564B3C"/>
                </a:solidFill>
              </a:rPr>
              <a:t>Kandidatima koji su u poslijednje dvije godine ostvarili određeni uspjeh* na državnom ili međunarodnom natjecanju se priznaje maksimalni broj bodova, nisu obvezni pristupiti prijamnom ispitu.</a:t>
            </a:r>
          </a:p>
          <a:p>
            <a:pPr marL="114300" lvl="2" indent="0">
              <a:spcBef>
                <a:spcPts val="3000"/>
              </a:spcBef>
              <a:buClr>
                <a:schemeClr val="accent1"/>
              </a:buClr>
              <a:buNone/>
            </a:pPr>
            <a:endParaRPr lang="hr-HR" sz="1400" b="1" dirty="0">
              <a:solidFill>
                <a:srgbClr val="564B3C"/>
              </a:solidFill>
            </a:endParaRPr>
          </a:p>
          <a:p>
            <a:pPr marL="114300" indent="0">
              <a:buNone/>
            </a:pPr>
            <a:r>
              <a:rPr lang="hr-HR" sz="1400" b="1" dirty="0">
                <a:solidFill>
                  <a:srgbClr val="564B3C"/>
                </a:solidFill>
              </a:rPr>
              <a:t>*sukladno </a:t>
            </a:r>
            <a:r>
              <a:rPr lang="hr-HR" sz="1400" u="sng" dirty="0">
                <a:hlinkClick r:id="rId2"/>
              </a:rPr>
              <a:t>Pravilniku o provođenju i organizaciji  postupka prijamnog ispita pri upisu u I. razred srednje glazbene škole i elementi i kriteriji za izbor kandidata za upisu srednju glazbenu školu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25068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 anchor="t">
            <a:normAutofit fontScale="92500" lnSpcReduction="20000"/>
          </a:bodyPr>
          <a:lstStyle/>
          <a:p>
            <a:pPr marL="114300" indent="0">
              <a:spcBef>
                <a:spcPts val="3000"/>
              </a:spcBef>
              <a:buNone/>
            </a:pPr>
            <a:r>
              <a:rPr lang="hr-HR" b="1" dirty="0">
                <a:solidFill>
                  <a:srgbClr val="564B3C"/>
                </a:solidFill>
              </a:rPr>
              <a:t>Bodovanje na prijamnom ispitu</a:t>
            </a:r>
          </a:p>
          <a:p>
            <a:pPr>
              <a:spcBef>
                <a:spcPts val="3000"/>
              </a:spcBef>
            </a:pPr>
            <a:r>
              <a:rPr lang="hr-HR" sz="1700" b="1" dirty="0">
                <a:solidFill>
                  <a:srgbClr val="564B3C"/>
                </a:solidFill>
              </a:rPr>
              <a:t>instrumentalisti i pjevači</a:t>
            </a: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r>
              <a:rPr lang="hr-HR" sz="1700" b="1" dirty="0">
                <a:solidFill>
                  <a:srgbClr val="564B3C"/>
                </a:solidFill>
              </a:rPr>
              <a:t>teoretičari </a:t>
            </a: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r>
              <a:rPr lang="hr-HR" sz="2200" b="1" dirty="0">
                <a:solidFill>
                  <a:srgbClr val="564B3C"/>
                </a:solidFill>
              </a:rPr>
              <a:t>minimalni bodovni prag iznosi 70 bodova</a:t>
            </a: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058572"/>
              </p:ext>
            </p:extLst>
          </p:nvPr>
        </p:nvGraphicFramePr>
        <p:xfrm>
          <a:off x="914400" y="2819400"/>
          <a:ext cx="5867400" cy="1005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                       ELEMENTI BODOVANJA 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 err="1">
                          <a:solidFill>
                            <a:schemeClr val="bg1"/>
                          </a:solidFill>
                          <a:effectLst/>
                        </a:rPr>
                        <a:t>Max</a:t>
                      </a: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. broj bodova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temeljni predmet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110 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solfeggio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60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UKUPNO: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r>
                        <a:rPr lang="hr-HR" sz="1400" b="1" dirty="0">
                          <a:effectLst/>
                        </a:rPr>
                        <a:t>7</a:t>
                      </a:r>
                      <a:r>
                        <a:rPr lang="en-GB" sz="1400" b="1" dirty="0">
                          <a:effectLst/>
                        </a:rPr>
                        <a:t>0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95756"/>
              </p:ext>
            </p:extLst>
          </p:nvPr>
        </p:nvGraphicFramePr>
        <p:xfrm>
          <a:off x="914400" y="4419600"/>
          <a:ext cx="5867400" cy="1005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                       ELEMENTI BODOVANJA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 err="1">
                          <a:solidFill>
                            <a:schemeClr val="bg1"/>
                          </a:solidFill>
                          <a:effectLst/>
                        </a:rPr>
                        <a:t>Max</a:t>
                      </a: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. broj bodova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  <a:latin typeface="+mn-lt"/>
                          <a:ea typeface="+mn-ea"/>
                        </a:rPr>
                        <a:t>solfeggio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110 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  <a:latin typeface="+mn-lt"/>
                          <a:ea typeface="+mn-ea"/>
                        </a:rPr>
                        <a:t>klavir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60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UKUPNO: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r>
                        <a:rPr lang="hr-HR" sz="1400" b="1" dirty="0">
                          <a:effectLst/>
                        </a:rPr>
                        <a:t>7</a:t>
                      </a:r>
                      <a:r>
                        <a:rPr lang="en-GB" sz="1400" b="1" dirty="0">
                          <a:effectLst/>
                        </a:rPr>
                        <a:t>0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39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hr-HR" sz="3000" b="1" dirty="0"/>
              <a:t>Bodovanje - ukupno</a:t>
            </a:r>
          </a:p>
          <a:p>
            <a:pPr lvl="1">
              <a:spcBef>
                <a:spcPts val="600"/>
              </a:spcBef>
            </a:pPr>
            <a:r>
              <a:rPr lang="hr-HR" sz="2400" b="1" dirty="0"/>
              <a:t>paralelni umjetnički program:  </a:t>
            </a:r>
            <a:r>
              <a:rPr lang="hr-HR" b="1" dirty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hr-HR" sz="2400" b="1" dirty="0">
                <a:solidFill>
                  <a:schemeClr val="bg1">
                    <a:lumMod val="65000"/>
                  </a:schemeClr>
                </a:solidFill>
              </a:rPr>
              <a:t>MAX. 180)</a:t>
            </a:r>
            <a:endParaRPr lang="hr-HR" sz="2800" b="1" dirty="0">
              <a:solidFill>
                <a:schemeClr val="bg1">
                  <a:lumMod val="65000"/>
                </a:schemeClr>
              </a:solidFill>
            </a:endParaRPr>
          </a:p>
          <a:p>
            <a:pPr lvl="2">
              <a:spcBef>
                <a:spcPts val="600"/>
              </a:spcBef>
            </a:pPr>
            <a:r>
              <a:rPr lang="hr-HR" sz="2000" u="sng" dirty="0"/>
              <a:t>prijamni ispit </a:t>
            </a:r>
            <a:r>
              <a:rPr lang="hr-HR" sz="2000" dirty="0"/>
              <a:t>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170, PRAG 70)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ocjene iz GŠ </a:t>
            </a:r>
            <a:r>
              <a:rPr lang="hr-HR" sz="2000" dirty="0"/>
              <a:t>– 5. i 6. razred ili I. i II. pripremni 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10) </a:t>
            </a:r>
          </a:p>
          <a:p>
            <a:pPr marL="411480" lvl="1" indent="0">
              <a:buNone/>
            </a:pPr>
            <a:endParaRPr lang="hr-HR" sz="2400" b="1" dirty="0"/>
          </a:p>
          <a:p>
            <a:pPr lvl="1"/>
            <a:r>
              <a:rPr lang="hr-HR" sz="2400" b="1" dirty="0"/>
              <a:t>temeljni obrazovni program:  </a:t>
            </a:r>
            <a:r>
              <a:rPr lang="hr-HR" sz="2400" b="1" dirty="0">
                <a:solidFill>
                  <a:schemeClr val="bg1">
                    <a:lumMod val="65000"/>
                  </a:schemeClr>
                </a:solidFill>
              </a:rPr>
              <a:t>(MAX. 260)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prijamni ispit</a:t>
            </a:r>
            <a:r>
              <a:rPr lang="hr-HR" sz="2000" dirty="0"/>
              <a:t> 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170, PRAG 70)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ocjene iz GŠ </a:t>
            </a:r>
            <a:r>
              <a:rPr lang="hr-HR" sz="2000" dirty="0"/>
              <a:t>– 5. i 6. razred ili I. i II. pripremni 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10) </a:t>
            </a:r>
          </a:p>
          <a:p>
            <a:pPr marL="685800" lvl="2" indent="0">
              <a:spcBef>
                <a:spcPts val="600"/>
              </a:spcBef>
              <a:buNone/>
            </a:pPr>
            <a:endParaRPr lang="hr-HR" sz="1400" b="1" dirty="0">
              <a:solidFill>
                <a:schemeClr val="bg1">
                  <a:lumMod val="65000"/>
                </a:schemeClr>
              </a:solidFill>
            </a:endParaRPr>
          </a:p>
          <a:p>
            <a:pPr lvl="2">
              <a:spcBef>
                <a:spcPts val="600"/>
              </a:spcBef>
            </a:pPr>
            <a:r>
              <a:rPr lang="hr-HR" sz="2000" u="sng" dirty="0"/>
              <a:t>ocjene iz OŠ</a:t>
            </a:r>
            <a:r>
              <a:rPr lang="hr-HR" sz="2000" dirty="0"/>
              <a:t>    </a:t>
            </a:r>
            <a:r>
              <a:rPr lang="hr-HR" sz="1200" b="1" dirty="0">
                <a:solidFill>
                  <a:schemeClr val="bg1">
                    <a:lumMod val="65000"/>
                  </a:schemeClr>
                </a:solidFill>
              </a:rPr>
              <a:t>(MAX. 80) </a:t>
            </a:r>
          </a:p>
          <a:p>
            <a:pPr lvl="3">
              <a:spcBef>
                <a:spcPts val="600"/>
              </a:spcBef>
            </a:pPr>
            <a:r>
              <a:rPr lang="hr-HR" sz="1400" dirty="0"/>
              <a:t>prosjeci 5. – 8. razred OŠ    </a:t>
            </a:r>
            <a:r>
              <a:rPr lang="hr-HR" sz="1050" b="1" dirty="0">
                <a:solidFill>
                  <a:schemeClr val="bg1">
                    <a:lumMod val="65000"/>
                  </a:schemeClr>
                </a:solidFill>
              </a:rPr>
              <a:t>(MAX. 20)</a:t>
            </a:r>
          </a:p>
          <a:p>
            <a:pPr lvl="3">
              <a:spcBef>
                <a:spcPts val="600"/>
              </a:spcBef>
            </a:pPr>
            <a:r>
              <a:rPr lang="hr-HR" sz="1400" dirty="0"/>
              <a:t>ocjene (hrv., mat., s. jezik., pov., lik., glazb.)  - 7. i 8 razred    </a:t>
            </a:r>
            <a:r>
              <a:rPr lang="hr-HR" sz="1050" b="1" dirty="0">
                <a:solidFill>
                  <a:schemeClr val="bg1">
                    <a:lumMod val="65000"/>
                  </a:schemeClr>
                </a:solidFill>
              </a:rPr>
              <a:t>(MAX 60)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dodatni i posebni bodovi </a:t>
            </a:r>
            <a:r>
              <a:rPr lang="hr-HR" sz="1400" dirty="0"/>
              <a:t>(natjecanja iz predmeta važnih za upis, otežani uvjeti obrazovanja)</a:t>
            </a:r>
          </a:p>
          <a:p>
            <a:pPr marL="411480" lvl="1" indent="0">
              <a:spcBef>
                <a:spcPts val="600"/>
              </a:spcBef>
              <a:buNone/>
            </a:pPr>
            <a:endParaRPr lang="hr-HR" dirty="0"/>
          </a:p>
          <a:p>
            <a:pPr marL="411480" lvl="1" indent="0">
              <a:spcBef>
                <a:spcPts val="600"/>
              </a:spcBef>
              <a:buNone/>
            </a:pPr>
            <a:endParaRPr lang="hr-HR" dirty="0"/>
          </a:p>
          <a:p>
            <a:pPr lvl="2"/>
            <a:endParaRPr lang="hr-HR" sz="2200" dirty="0"/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141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 anchor="ctr">
            <a:normAutofit/>
          </a:bodyPr>
          <a:lstStyle/>
          <a:p>
            <a:pPr marL="411480" lvl="1" indent="0" algn="ctr">
              <a:spcBef>
                <a:spcPts val="3000"/>
              </a:spcBef>
              <a:buNone/>
            </a:pPr>
            <a:r>
              <a:rPr lang="hr-HR" sz="2800" b="1" dirty="0"/>
              <a:t>Kada će se znati rezultati?</a:t>
            </a:r>
          </a:p>
          <a:p>
            <a:pPr lvl="1">
              <a:spcBef>
                <a:spcPts val="3000"/>
              </a:spcBef>
            </a:pPr>
            <a:r>
              <a:rPr lang="hr-HR" sz="2400" dirty="0"/>
              <a:t>u </a:t>
            </a:r>
            <a:r>
              <a:rPr lang="hr-HR" sz="2400" dirty="0">
                <a:solidFill>
                  <a:schemeClr val="tx1"/>
                </a:solidFill>
              </a:rPr>
              <a:t>četvrtak 2. srpnja </a:t>
            </a:r>
            <a:r>
              <a:rPr lang="hr-HR" sz="2400" dirty="0"/>
              <a:t>će u sustav biti vidljivi rezultati prijamnog ispita i kandidati će moći vidjeti svoje mjesto na rang listi </a:t>
            </a:r>
          </a:p>
          <a:p>
            <a:pPr lvl="1">
              <a:spcBef>
                <a:spcPts val="3000"/>
              </a:spcBef>
            </a:pPr>
            <a:r>
              <a:rPr lang="hr-HR" sz="2400" u="sng" dirty="0"/>
              <a:t>u </a:t>
            </a:r>
            <a:r>
              <a:rPr lang="hr-HR" sz="2400" u="sng" dirty="0">
                <a:solidFill>
                  <a:schemeClr val="tx1"/>
                </a:solidFill>
              </a:rPr>
              <a:t>petak 3. srpnja</a:t>
            </a:r>
            <a:r>
              <a:rPr lang="hr-HR" sz="2400" dirty="0">
                <a:solidFill>
                  <a:schemeClr val="tx1"/>
                </a:solidFill>
              </a:rPr>
              <a:t> </a:t>
            </a:r>
            <a:r>
              <a:rPr lang="hr-HR" sz="2400" dirty="0"/>
              <a:t>se </a:t>
            </a:r>
            <a:r>
              <a:rPr lang="hr-HR" sz="2400" b="1" dirty="0"/>
              <a:t>zaključavaju liste prioriteta</a:t>
            </a:r>
          </a:p>
          <a:p>
            <a:pPr lvl="1">
              <a:spcBef>
                <a:spcPts val="3000"/>
              </a:spcBef>
            </a:pPr>
            <a:r>
              <a:rPr lang="hr-HR" sz="2400" u="sng" dirty="0"/>
              <a:t>u utorak 7. srpnja </a:t>
            </a:r>
            <a:r>
              <a:rPr lang="hr-HR" sz="2400" dirty="0"/>
              <a:t>će biti vidljivi </a:t>
            </a:r>
            <a:r>
              <a:rPr lang="hr-HR" sz="2400" b="1" dirty="0"/>
              <a:t>konačni rezultati</a:t>
            </a:r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21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4. UPIS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>
              <a:spcBef>
                <a:spcPts val="3000"/>
              </a:spcBef>
            </a:pPr>
            <a:endParaRPr lang="hr-HR" sz="3200" b="1" u="sng" dirty="0"/>
          </a:p>
          <a:p>
            <a:pPr>
              <a:spcBef>
                <a:spcPts val="3000"/>
              </a:spcBef>
            </a:pPr>
            <a:r>
              <a:rPr lang="hr-HR" sz="2600" b="1" u="sng" dirty="0">
                <a:solidFill>
                  <a:schemeClr val="tx1"/>
                </a:solidFill>
              </a:rPr>
              <a:t>Srijeda 8. srpnja, 9-12 sati, GU Elly Bašić </a:t>
            </a:r>
          </a:p>
          <a:p>
            <a:pPr>
              <a:spcBef>
                <a:spcPts val="3000"/>
              </a:spcBef>
            </a:pPr>
            <a:r>
              <a:rPr lang="hr-HR" dirty="0"/>
              <a:t>predaja upisnice isprintane sa stranice </a:t>
            </a:r>
            <a:r>
              <a:rPr lang="hr-HR" u="sng" dirty="0">
                <a:hlinkClick r:id="rId2"/>
              </a:rPr>
              <a:t>https://srednje.e-upisi.hr/</a:t>
            </a:r>
            <a:r>
              <a:rPr lang="hr-HR" dirty="0"/>
              <a:t>)(upisnica mora biti potpisana od strane učenika i roditelja)</a:t>
            </a:r>
          </a:p>
          <a:p>
            <a:pPr>
              <a:spcBef>
                <a:spcPts val="3000"/>
              </a:spcBef>
            </a:pPr>
            <a:r>
              <a:rPr lang="hr-HR" dirty="0"/>
              <a:t> potpisivanje ugovora i privole (roditelj, GU Elly Bašić)</a:t>
            </a:r>
          </a:p>
          <a:p>
            <a:pPr>
              <a:spcBef>
                <a:spcPts val="3000"/>
              </a:spcBef>
            </a:pPr>
            <a:r>
              <a:rPr lang="hr-HR" dirty="0"/>
              <a:t>davanje na uvid potvrde o uplati prve rate participacije (40 € kn) na račun škole</a:t>
            </a:r>
          </a:p>
          <a:p>
            <a:pPr marL="114300" indent="0">
              <a:spcBef>
                <a:spcPts val="3000"/>
              </a:spcBef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976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TKO SVE UPISUJE PRVI RAZRED SREDNJE GLAZBENE ŠKOLE?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 anchor="ctr"/>
          <a:lstStyle/>
          <a:p>
            <a:pPr>
              <a:spcBef>
                <a:spcPts val="3000"/>
              </a:spcBef>
            </a:pPr>
            <a:r>
              <a:rPr lang="hr-HR" b="1" dirty="0" err="1"/>
              <a:t>osmaši</a:t>
            </a:r>
            <a:endParaRPr lang="hr-HR" b="1" dirty="0"/>
          </a:p>
          <a:p>
            <a:pPr>
              <a:spcBef>
                <a:spcPts val="3000"/>
              </a:spcBef>
            </a:pPr>
            <a:r>
              <a:rPr lang="hr-HR" b="1" dirty="0"/>
              <a:t>mlađi kandidati </a:t>
            </a:r>
            <a:r>
              <a:rPr lang="hr-HR" dirty="0"/>
              <a:t>(</a:t>
            </a:r>
            <a:r>
              <a:rPr lang="hr-HR" dirty="0" err="1"/>
              <a:t>sedmaši</a:t>
            </a:r>
            <a:r>
              <a:rPr lang="hr-HR" dirty="0"/>
              <a:t>)</a:t>
            </a:r>
          </a:p>
          <a:p>
            <a:pPr>
              <a:spcBef>
                <a:spcPts val="3000"/>
              </a:spcBef>
            </a:pPr>
            <a:r>
              <a:rPr lang="hr-HR" b="1" dirty="0"/>
              <a:t>stariji ka</a:t>
            </a:r>
            <a:r>
              <a:rPr lang="hr-HR" b="1" dirty="0">
                <a:solidFill>
                  <a:srgbClr val="564B3C"/>
                </a:solidFill>
              </a:rPr>
              <a:t>ndid</a:t>
            </a:r>
            <a:r>
              <a:rPr lang="hr-HR" b="1" dirty="0"/>
              <a:t>ati </a:t>
            </a:r>
            <a:r>
              <a:rPr lang="hr-HR" dirty="0"/>
              <a:t>(srednjoškolci)</a:t>
            </a:r>
          </a:p>
          <a:p>
            <a:pPr>
              <a:spcBef>
                <a:spcPts val="3000"/>
              </a:spcBef>
            </a:pPr>
            <a:r>
              <a:rPr lang="hr-HR" b="1" dirty="0"/>
              <a:t>iznimke </a:t>
            </a:r>
            <a:r>
              <a:rPr lang="hr-HR" dirty="0"/>
              <a:t>(stranci, kandidati koji upisuju dva glazbena programa, kandidati koji su već završili srednju školu…)</a:t>
            </a:r>
          </a:p>
        </p:txBody>
      </p:sp>
    </p:spTree>
    <p:extLst>
      <p:ext uri="{BB962C8B-B14F-4D97-AF65-F5344CB8AC3E}">
        <p14:creationId xmlns:p14="http://schemas.microsoft.com/office/powerpoint/2010/main" val="224982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NAJČEŠĆA 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hr-HR" sz="2400" b="1" dirty="0"/>
              <a:t>Ne vide se podaci o dosadašnjem obrazovanju</a:t>
            </a:r>
            <a:r>
              <a:rPr lang="hr-HR" sz="2400" dirty="0"/>
              <a:t>:</a:t>
            </a:r>
          </a:p>
          <a:p>
            <a:pPr lvl="2"/>
            <a:r>
              <a:rPr lang="hr-HR" sz="2200" dirty="0"/>
              <a:t>VI. razred OGŠ – podaci će se vidjeti kad ih razrednici unesu. Podaci se mogu početi unositi tek nakon sjednica RV i NV (15.06. </a:t>
            </a:r>
            <a:r>
              <a:rPr lang="hr-HR" sz="2200"/>
              <a:t>i 16.06.), </a:t>
            </a:r>
            <a:r>
              <a:rPr lang="hr-HR" sz="2200" dirty="0"/>
              <a:t>a zbog preopterećenosti e-matice za unos treba nekoliko dana.</a:t>
            </a:r>
          </a:p>
          <a:p>
            <a:pPr lvl="2"/>
            <a:r>
              <a:rPr lang="hr-HR" sz="2200" dirty="0"/>
              <a:t>V. razred – obratiti se upisnom koordinatoru</a:t>
            </a:r>
          </a:p>
          <a:p>
            <a:pPr lvl="2"/>
            <a:r>
              <a:rPr lang="hr-HR" sz="2200" dirty="0"/>
              <a:t>e-dnevnik i e-matica nisu isto – u e dnevniku se ocjene vide odmah, a u e-matici tek nakon što ih razrednici povuku iz e-dnevnika. U </a:t>
            </a:r>
            <a:r>
              <a:rPr lang="hr-HR" sz="2200" dirty="0" err="1"/>
              <a:t>NISPusSŠ</a:t>
            </a:r>
            <a:r>
              <a:rPr lang="hr-HR" sz="2200" dirty="0"/>
              <a:t> se ocjene prenose iz e-Matice</a:t>
            </a:r>
          </a:p>
          <a:p>
            <a:pPr marL="411480" lvl="1" indent="0">
              <a:buNone/>
            </a:pPr>
            <a:endParaRPr lang="hr-HR" sz="2400" dirty="0"/>
          </a:p>
          <a:p>
            <a:pPr lvl="1"/>
            <a:r>
              <a:rPr lang="hr-HR" sz="2400" b="1" dirty="0"/>
              <a:t>Ne mogu pronaći upisnicu na www.upisi.hr</a:t>
            </a:r>
          </a:p>
          <a:p>
            <a:pPr lvl="2"/>
            <a:r>
              <a:rPr lang="hr-HR" dirty="0"/>
              <a:t>upisnicu nije moguće dohvatiti prije određenog datuma </a:t>
            </a:r>
          </a:p>
          <a:p>
            <a:pPr lvl="1"/>
            <a:r>
              <a:rPr lang="hr-HR" sz="2400" b="1" dirty="0"/>
              <a:t>Preklapaju mi se termini prijamnih ispita u više škola</a:t>
            </a:r>
          </a:p>
          <a:p>
            <a:pPr lvl="2"/>
            <a:r>
              <a:rPr lang="hr-HR" dirty="0"/>
              <a:t>napišite napomenu u prijavnicu, škola će ponuditi alternativne termine</a:t>
            </a:r>
          </a:p>
          <a:p>
            <a:pPr lvl="2"/>
            <a:endParaRPr lang="hr-HR" dirty="0">
              <a:solidFill>
                <a:srgbClr val="564B3C"/>
              </a:solidFill>
            </a:endParaRPr>
          </a:p>
          <a:p>
            <a:pPr lvl="1"/>
            <a:r>
              <a:rPr lang="hr-HR" sz="2400" b="1" dirty="0"/>
              <a:t>Trebam li poslati preslike diploma s natjecanja</a:t>
            </a:r>
          </a:p>
          <a:p>
            <a:pPr lvl="2"/>
            <a:r>
              <a:rPr lang="hr-HR" dirty="0"/>
              <a:t>Učenici GU Elly Bašić ne trebaju, njihove rezultate imamo evidentirane, a učenici ostalih škola preslike diploma šalju uz prijavnicu.</a:t>
            </a:r>
          </a:p>
          <a:p>
            <a:pPr lvl="2"/>
            <a:endParaRPr lang="hr-HR" dirty="0"/>
          </a:p>
          <a:p>
            <a:pPr lvl="2"/>
            <a:endParaRPr lang="hr-HR" dirty="0"/>
          </a:p>
          <a:p>
            <a:pPr lvl="2"/>
            <a:endParaRPr lang="hr-HR" dirty="0">
              <a:solidFill>
                <a:srgbClr val="564B3C"/>
              </a:solidFill>
            </a:endParaRPr>
          </a:p>
          <a:p>
            <a:pPr marL="685800" lvl="2" indent="0">
              <a:buNone/>
            </a:pPr>
            <a:endParaRPr lang="hr-HR" dirty="0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NAJČEŠĆA 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r-HR" b="1" dirty="0"/>
              <a:t>Ostvario sam određeni rezultat na natjecanju, trebam li na prijamni?</a:t>
            </a:r>
          </a:p>
          <a:p>
            <a:pPr lvl="2"/>
            <a:r>
              <a:rPr lang="hr-HR" sz="1600" dirty="0"/>
              <a:t>u prijavnicu navedite o kojoj nagradi se radi, škola će odgovoriti</a:t>
            </a:r>
          </a:p>
          <a:p>
            <a:pPr lvl="2"/>
            <a:endParaRPr lang="hr-HR" dirty="0"/>
          </a:p>
          <a:p>
            <a:pPr lvl="1"/>
            <a:r>
              <a:rPr lang="hr-HR" b="1" dirty="0"/>
              <a:t>Prijavio sam program, ali ne vidim svoje mjesto na rang ljestvici</a:t>
            </a:r>
          </a:p>
          <a:p>
            <a:pPr lvl="2"/>
            <a:r>
              <a:rPr lang="hr-HR" sz="1600" dirty="0"/>
              <a:t>rang ljestvice se ažuriraju svakih sat vremena, mjesto na rang ljestvici se ne vidi odmah čim odaberete obrazovni program</a:t>
            </a:r>
          </a:p>
          <a:p>
            <a:pPr marL="685800" lvl="2" indent="0">
              <a:buNone/>
            </a:pPr>
            <a:endParaRPr lang="hr-HR" sz="1600" dirty="0"/>
          </a:p>
          <a:p>
            <a:pPr lvl="1"/>
            <a:r>
              <a:rPr lang="hr-HR" b="1" dirty="0"/>
              <a:t>Prilikom micanja prioriteta nestao je umjetnički program</a:t>
            </a:r>
          </a:p>
          <a:p>
            <a:pPr lvl="2"/>
            <a:r>
              <a:rPr lang="hr-HR" sz="1600" dirty="0"/>
              <a:t>Tehnička greška, javiti CARNETU</a:t>
            </a:r>
          </a:p>
        </p:txBody>
      </p:sp>
    </p:spTree>
    <p:extLst>
      <p:ext uri="{BB962C8B-B14F-4D97-AF65-F5344CB8AC3E}">
        <p14:creationId xmlns:p14="http://schemas.microsoft.com/office/powerpoint/2010/main" val="1234106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Kontakt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>
                <a:hlinkClick r:id="rId2"/>
              </a:rPr>
              <a:t>gueb.upisi.srednja@gmail.com</a:t>
            </a:r>
            <a:endParaRPr lang="hr-HR" dirty="0"/>
          </a:p>
          <a:p>
            <a:r>
              <a:rPr lang="hr-HR" sz="3200"/>
              <a:t>099/1621829</a:t>
            </a:r>
          </a:p>
        </p:txBody>
      </p:sp>
    </p:spTree>
    <p:extLst>
      <p:ext uri="{BB962C8B-B14F-4D97-AF65-F5344CB8AC3E}">
        <p14:creationId xmlns:p14="http://schemas.microsoft.com/office/powerpoint/2010/main" val="1334797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GU ELLY BAŠIĆ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HVALA NA PAŽNJI</a:t>
            </a:r>
          </a:p>
        </p:txBody>
      </p:sp>
    </p:spTree>
    <p:extLst>
      <p:ext uri="{BB962C8B-B14F-4D97-AF65-F5344CB8AC3E}">
        <p14:creationId xmlns:p14="http://schemas.microsoft.com/office/powerpoint/2010/main" val="158158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68500"/>
            <a:ext cx="4419600" cy="4648200"/>
          </a:xfrm>
        </p:spPr>
        <p:txBody>
          <a:bodyPr>
            <a:normAutofit/>
          </a:bodyPr>
          <a:lstStyle/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Slanje prijavnice preuzete s web</a:t>
            </a:r>
            <a:r>
              <a:rPr lang="hr-HR" sz="1800" dirty="0"/>
              <a:t> </a:t>
            </a:r>
            <a:r>
              <a:rPr lang="hr-HR" sz="1800" b="1" dirty="0"/>
              <a:t>stranice škole</a:t>
            </a:r>
          </a:p>
          <a:p>
            <a:pPr marL="571500" indent="-457200" fontAlgn="ctr">
              <a:buFont typeface="+mj-lt"/>
              <a:buAutoNum type="arabicPeriod"/>
            </a:pPr>
            <a:endParaRPr lang="hr-HR" sz="1800" dirty="0"/>
          </a:p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Prijava u </a:t>
            </a:r>
            <a:r>
              <a:rPr lang="hr-HR" sz="1800" b="1" dirty="0" err="1"/>
              <a:t>NISpuSŠ</a:t>
            </a:r>
            <a:r>
              <a:rPr lang="hr-HR" sz="1800" b="1" dirty="0"/>
              <a:t> (www.upisi.hr)</a:t>
            </a:r>
            <a:endParaRPr lang="hr-HR" sz="1800" dirty="0"/>
          </a:p>
          <a:p>
            <a:pPr lvl="2" fontAlgn="ctr">
              <a:lnSpc>
                <a:spcPct val="150000"/>
              </a:lnSpc>
            </a:pPr>
            <a:r>
              <a:rPr lang="hr-HR" sz="1400" b="1" dirty="0"/>
              <a:t>a) provjera ispravnosti podataka</a:t>
            </a:r>
            <a:endParaRPr lang="hr-HR" sz="1400" dirty="0"/>
          </a:p>
          <a:p>
            <a:pPr lvl="2" fontAlgn="ctr">
              <a:lnSpc>
                <a:spcPct val="150000"/>
              </a:lnSpc>
            </a:pPr>
            <a:r>
              <a:rPr lang="hr-HR" sz="1400" b="1" dirty="0"/>
              <a:t>b) prijava obrazovnih programa</a:t>
            </a:r>
          </a:p>
          <a:p>
            <a:pPr lvl="1" fontAlgn="ctr"/>
            <a:endParaRPr lang="hr-HR" sz="1800" dirty="0"/>
          </a:p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Polaganje prijamnog ispita</a:t>
            </a:r>
            <a:endParaRPr lang="hr-HR" sz="1800" dirty="0"/>
          </a:p>
          <a:p>
            <a:pPr lvl="2" fontAlgn="ctr">
              <a:lnSpc>
                <a:spcPct val="160000"/>
              </a:lnSpc>
            </a:pPr>
            <a:r>
              <a:rPr lang="hr-HR" sz="1400" b="1" dirty="0"/>
              <a:t>a) solfeggio</a:t>
            </a:r>
          </a:p>
          <a:p>
            <a:pPr lvl="2" fontAlgn="ctr">
              <a:lnSpc>
                <a:spcPct val="160000"/>
              </a:lnSpc>
            </a:pPr>
            <a:r>
              <a:rPr lang="hr-HR" sz="1400" b="1" dirty="0"/>
              <a:t>b) instrument/ pjevanje</a:t>
            </a:r>
            <a:endParaRPr lang="hr-HR" sz="1400" dirty="0"/>
          </a:p>
          <a:p>
            <a:pPr marL="685800" lvl="2" indent="0" fontAlgn="ctr">
              <a:buNone/>
            </a:pPr>
            <a:endParaRPr lang="hr-HR" dirty="0"/>
          </a:p>
          <a:p>
            <a:pPr marL="685800" lvl="2" indent="0" fontAlgn="ctr">
              <a:buNone/>
            </a:pPr>
            <a:endParaRPr lang="hr-HR" dirty="0"/>
          </a:p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Upis</a:t>
            </a:r>
            <a:endParaRPr lang="hr-HR" sz="1800" dirty="0"/>
          </a:p>
          <a:p>
            <a:endParaRPr lang="hr-HR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4840" y="1968500"/>
            <a:ext cx="47244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ctr">
              <a:spcBef>
                <a:spcPts val="0"/>
              </a:spcBef>
              <a:buNone/>
            </a:pPr>
            <a:r>
              <a:rPr lang="hr-HR" sz="1600" dirty="0"/>
              <a:t>pon. 15 lipnja </a:t>
            </a:r>
            <a:r>
              <a:rPr lang="hr-HR" sz="1600" spc="-100" dirty="0"/>
              <a:t>– </a:t>
            </a:r>
            <a:r>
              <a:rPr lang="hr-HR" sz="1600" dirty="0"/>
              <a:t>sri 24. lipnja</a:t>
            </a:r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hr-HR" sz="1600" dirty="0"/>
              <a:t>od pon. 1. lipnja</a:t>
            </a:r>
          </a:p>
          <a:p>
            <a:pPr marL="114300" indent="0" fontAlgn="ctr">
              <a:spcBef>
                <a:spcPts val="0"/>
              </a:spcBef>
              <a:buNone/>
            </a:pPr>
            <a:r>
              <a:rPr lang="hr-HR" sz="1600" dirty="0"/>
              <a:t>sri. 24. lipnja – pet. 26. lipnja</a:t>
            </a:r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lnSpc>
                <a:spcPct val="150000"/>
              </a:lnSpc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hr-HR" sz="1600" dirty="0">
                <a:solidFill>
                  <a:schemeClr val="tx1"/>
                </a:solidFill>
              </a:rPr>
              <a:t>pon 29. lipnja od 8:00 sati </a:t>
            </a:r>
          </a:p>
          <a:p>
            <a:pPr marL="114300" indent="0" font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1600" dirty="0">
                <a:solidFill>
                  <a:schemeClr val="tx1"/>
                </a:solidFill>
              </a:rPr>
              <a:t>uto 30. lipnja od 8:00 sati</a:t>
            </a:r>
          </a:p>
          <a:p>
            <a:pPr marL="114300" indent="0" fontAlgn="ctr">
              <a:spcBef>
                <a:spcPts val="0"/>
              </a:spcBef>
              <a:buNone/>
            </a:pPr>
            <a:r>
              <a:rPr lang="hr-HR" sz="1800" dirty="0"/>
              <a:t>	</a:t>
            </a:r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1600" dirty="0">
                <a:solidFill>
                  <a:schemeClr val="tx1"/>
                </a:solidFill>
              </a:rPr>
              <a:t>sri 8. srpnja 9 – 12 sati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741318"/>
            <a:ext cx="4191000" cy="42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SLIJED POSTUPAKA PRI UPISU U SŠ</a:t>
            </a:r>
            <a:endParaRPr lang="hr-HR" sz="1600" b="1" dirty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42452" y="741318"/>
            <a:ext cx="2925147" cy="42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TERMINI</a:t>
            </a:r>
            <a:endParaRPr lang="hr-HR" sz="1600" b="1" dirty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23729D-425B-459E-9E6A-D56DE1544822}"/>
              </a:ext>
            </a:extLst>
          </p:cNvPr>
          <p:cNvCxnSpPr>
            <a:cxnSpLocks/>
          </p:cNvCxnSpPr>
          <p:nvPr/>
        </p:nvCxnSpPr>
        <p:spPr>
          <a:xfrm>
            <a:off x="838200" y="28956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23729D-425B-459E-9E6A-D56DE1544822}"/>
              </a:ext>
            </a:extLst>
          </p:cNvPr>
          <p:cNvCxnSpPr>
            <a:cxnSpLocks/>
          </p:cNvCxnSpPr>
          <p:nvPr/>
        </p:nvCxnSpPr>
        <p:spPr>
          <a:xfrm>
            <a:off x="838200" y="41910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523729D-425B-459E-9E6A-D56DE1544822}"/>
              </a:ext>
            </a:extLst>
          </p:cNvPr>
          <p:cNvCxnSpPr>
            <a:cxnSpLocks/>
          </p:cNvCxnSpPr>
          <p:nvPr/>
        </p:nvCxnSpPr>
        <p:spPr>
          <a:xfrm>
            <a:off x="838200" y="60198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88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1. Slanje prijavnica GU </a:t>
            </a:r>
            <a:r>
              <a:rPr lang="hr-HR" dirty="0" err="1"/>
              <a:t>Elly</a:t>
            </a:r>
            <a:r>
              <a:rPr lang="hr-HR" dirty="0"/>
              <a:t> Bašić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 anchor="ctr">
            <a:normAutofit/>
          </a:bodyPr>
          <a:lstStyle/>
          <a:p>
            <a:pPr>
              <a:spcBef>
                <a:spcPts val="3000"/>
              </a:spcBef>
            </a:pPr>
            <a:r>
              <a:rPr lang="hr-HR" dirty="0"/>
              <a:t>prijavnica se može pronaći  na web stranicama škole</a:t>
            </a:r>
          </a:p>
          <a:p>
            <a:pPr>
              <a:spcBef>
                <a:spcPts val="3000"/>
              </a:spcBef>
            </a:pPr>
            <a:r>
              <a:rPr lang="hr-HR" dirty="0"/>
              <a:t>sadrži podatke o učeniku (ime, prezime OIB, kontakt telefon, program-zanimanje koji želi upisati, rezultate ostvarene na natjecanjima…)</a:t>
            </a:r>
          </a:p>
          <a:p>
            <a:pPr>
              <a:spcBef>
                <a:spcPts val="3000"/>
              </a:spcBef>
            </a:pPr>
            <a:r>
              <a:rPr lang="hr-HR" dirty="0"/>
              <a:t>šalje se do </a:t>
            </a:r>
            <a:r>
              <a:rPr lang="hr-HR" b="1" u="sng" dirty="0"/>
              <a:t>srijede 24. lipnja </a:t>
            </a:r>
            <a:r>
              <a:rPr lang="hr-HR" dirty="0"/>
              <a:t>na e-mail adresu škole </a:t>
            </a:r>
            <a:r>
              <a:rPr lang="hr-HR" u="sng" dirty="0">
                <a:hlinkClick r:id="rId2"/>
              </a:rPr>
              <a:t>gueb.upisi.srednja@gmail.com</a:t>
            </a:r>
            <a:endParaRPr lang="hr-HR" u="sng" dirty="0"/>
          </a:p>
        </p:txBody>
      </p:sp>
    </p:spTree>
    <p:extLst>
      <p:ext uri="{BB962C8B-B14F-4D97-AF65-F5344CB8AC3E}">
        <p14:creationId xmlns:p14="http://schemas.microsoft.com/office/powerpoint/2010/main" val="159070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1. Slanje prijavnica GU </a:t>
            </a:r>
            <a:r>
              <a:rPr lang="hr-HR" dirty="0" err="1"/>
              <a:t>Elly</a:t>
            </a:r>
            <a:r>
              <a:rPr lang="hr-HR" dirty="0"/>
              <a:t> Bašić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pPr marL="114300" indent="0" algn="ctr">
              <a:spcBef>
                <a:spcPts val="3000"/>
              </a:spcBef>
              <a:buNone/>
            </a:pPr>
            <a:r>
              <a:rPr lang="hr-HR" sz="2800" b="1" dirty="0"/>
              <a:t>Čemu služi prijavnica preuzeta s weba škole?</a:t>
            </a:r>
          </a:p>
          <a:p>
            <a:pPr>
              <a:spcBef>
                <a:spcPts val="3000"/>
              </a:spcBef>
            </a:pPr>
            <a:r>
              <a:rPr lang="hr-HR" b="1" u="sng" dirty="0"/>
              <a:t>mlađi i stariji kandidati</a:t>
            </a:r>
          </a:p>
          <a:p>
            <a:pPr marL="411480" lvl="1" indent="0">
              <a:spcBef>
                <a:spcPts val="600"/>
              </a:spcBef>
              <a:buNone/>
            </a:pPr>
            <a:r>
              <a:rPr lang="hr-HR" dirty="0"/>
              <a:t>prijavnice se šalju kako bi škola </a:t>
            </a:r>
            <a:r>
              <a:rPr lang="hr-HR" b="1" dirty="0"/>
              <a:t>registrirala</a:t>
            </a:r>
            <a:r>
              <a:rPr lang="hr-HR" dirty="0"/>
              <a:t> te kandidate tj. „ubacila” ih u sustav i </a:t>
            </a:r>
            <a:r>
              <a:rPr lang="hr-HR" dirty="0" err="1"/>
              <a:t>i</a:t>
            </a:r>
            <a:r>
              <a:rPr lang="hr-HR" dirty="0"/>
              <a:t> uvrstila ih u raspored polaganja prijamnog ispita(bez registracije, stariji i mlađi kandidati neće moći prijavljivati programe na </a:t>
            </a:r>
            <a:r>
              <a:rPr lang="hr-HR" u="sng" dirty="0">
                <a:hlinkClick r:id="rId2"/>
              </a:rPr>
              <a:t>https://srednje.e-upisi.hr/</a:t>
            </a:r>
            <a:r>
              <a:rPr lang="hr-HR" dirty="0"/>
              <a:t>)</a:t>
            </a:r>
          </a:p>
          <a:p>
            <a:pPr>
              <a:spcBef>
                <a:spcPts val="3000"/>
              </a:spcBef>
            </a:pPr>
            <a:r>
              <a:rPr lang="hr-HR" b="1" u="sng" dirty="0" err="1"/>
              <a:t>osmaši</a:t>
            </a:r>
            <a:endParaRPr lang="hr-HR" b="1" u="sng" dirty="0"/>
          </a:p>
          <a:p>
            <a:pPr marL="411480" lvl="1" indent="0">
              <a:spcBef>
                <a:spcPts val="600"/>
              </a:spcBef>
              <a:buNone/>
            </a:pPr>
            <a:r>
              <a:rPr lang="hr-HR" dirty="0"/>
              <a:t>prijavnice šalju kako bi škola na vrijeme mogla izraditi raspored prijamnog ispita te da bi u slučaju neispravne prijave na </a:t>
            </a:r>
            <a:r>
              <a:rPr lang="hr-HR" u="sng" dirty="0">
                <a:hlinkClick r:id="rId2"/>
              </a:rPr>
              <a:t>https://srednje.e-upisi.hr/</a:t>
            </a:r>
            <a:r>
              <a:rPr lang="hr-HR" dirty="0"/>
              <a:t>) mogla kontaktirati kandidata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517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373563"/>
          </a:xfrm>
        </p:spPr>
        <p:txBody>
          <a:bodyPr>
            <a:normAutofit/>
          </a:bodyPr>
          <a:lstStyle/>
          <a:p>
            <a:pPr marL="0" indent="0">
              <a:spcBef>
                <a:spcPts val="3000"/>
              </a:spcBef>
              <a:buNone/>
            </a:pPr>
            <a:r>
              <a:rPr lang="hr-HR" dirty="0"/>
              <a:t>U sustav se prijavljuje </a:t>
            </a:r>
            <a:r>
              <a:rPr lang="hr-HR" b="1" dirty="0"/>
              <a:t>elektroničkim identitetom</a:t>
            </a:r>
            <a:r>
              <a:rPr lang="hr-HR" dirty="0"/>
              <a:t> (korisničkim imenom i lozinkom) </a:t>
            </a:r>
            <a:r>
              <a:rPr lang="hr-HR" i="1" dirty="0" err="1"/>
              <a:t>Carnet</a:t>
            </a:r>
            <a:r>
              <a:rPr lang="hr-HR" i="1" dirty="0"/>
              <a:t> </a:t>
            </a:r>
            <a:r>
              <a:rPr lang="hr-HR" i="1" dirty="0" err="1"/>
              <a:t>id</a:t>
            </a:r>
            <a:r>
              <a:rPr lang="hr-HR" i="1" dirty="0"/>
              <a:t> </a:t>
            </a:r>
            <a:r>
              <a:rPr lang="hr-HR" dirty="0"/>
              <a:t>sustava tj. korisnički imenom i lozinkom kojom ulaze u e-imenik </a:t>
            </a:r>
            <a:r>
              <a:rPr lang="hr-HR" b="1" dirty="0"/>
              <a:t>(ime.prezime@skole.hr)</a:t>
            </a:r>
          </a:p>
          <a:p>
            <a:pPr>
              <a:spcBef>
                <a:spcPts val="3000"/>
              </a:spcBef>
            </a:pPr>
            <a:r>
              <a:rPr lang="hr-HR" dirty="0"/>
              <a:t>Prvi korak – provjera točnosti podataka</a:t>
            </a:r>
          </a:p>
          <a:p>
            <a:pPr>
              <a:spcBef>
                <a:spcPts val="3000"/>
              </a:spcBef>
            </a:pPr>
            <a:r>
              <a:rPr lang="hr-HR" dirty="0"/>
              <a:t>Drugi korak – prijava obrazovnih programa</a:t>
            </a:r>
          </a:p>
        </p:txBody>
      </p:sp>
    </p:spTree>
    <p:extLst>
      <p:ext uri="{BB962C8B-B14F-4D97-AF65-F5344CB8AC3E}">
        <p14:creationId xmlns:p14="http://schemas.microsoft.com/office/powerpoint/2010/main" val="17314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Prijava obrazovnih programa (sri 24.6. – pet. 26.6.)</a:t>
            </a:r>
          </a:p>
          <a:p>
            <a:pPr marL="0" indent="0">
              <a:buNone/>
            </a:pPr>
            <a:endParaRPr lang="hr-HR" b="1" dirty="0"/>
          </a:p>
          <a:p>
            <a:pPr lvl="1"/>
            <a:r>
              <a:rPr lang="hr-HR" sz="2400" dirty="0"/>
              <a:t>osmaši </a:t>
            </a:r>
          </a:p>
          <a:p>
            <a:pPr lvl="2"/>
            <a:r>
              <a:rPr lang="hr-HR" sz="2200" dirty="0"/>
              <a:t>bez općeobrazovnih predmeta tj. kao paralelni umjetnički program uz 1. srednje općeobrazovne škole</a:t>
            </a:r>
          </a:p>
          <a:p>
            <a:pPr lvl="2"/>
            <a:endParaRPr lang="hr-HR" sz="2200" dirty="0"/>
          </a:p>
          <a:p>
            <a:pPr lvl="2"/>
            <a:r>
              <a:rPr lang="hr-HR" sz="2200" dirty="0"/>
              <a:t>s općeobrazovnim predmetima tj. kao temeljni obrazovni program (muzički razred) </a:t>
            </a:r>
            <a:r>
              <a:rPr lang="hr-HR" dirty="0"/>
              <a:t> </a:t>
            </a:r>
          </a:p>
          <a:p>
            <a:pPr lvl="1"/>
            <a:endParaRPr lang="hr-HR" dirty="0"/>
          </a:p>
          <a:p>
            <a:pPr lvl="1"/>
            <a:r>
              <a:rPr lang="hr-HR" sz="2400" dirty="0"/>
              <a:t>mlađi i stariji - bez općeobrazovnih predmeta – samo GU </a:t>
            </a:r>
            <a:r>
              <a:rPr lang="hr-HR" sz="2400" dirty="0" err="1"/>
              <a:t>Elly</a:t>
            </a:r>
            <a:r>
              <a:rPr lang="hr-HR" sz="2400" dirty="0"/>
              <a:t> Bašić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283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276600"/>
            <a:ext cx="8305800" cy="8446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14600" y="3124200"/>
            <a:ext cx="2590800" cy="1295400"/>
            <a:chOff x="2514600" y="3124200"/>
            <a:chExt cx="2590800" cy="1295400"/>
          </a:xfrm>
        </p:grpSpPr>
        <p:grpSp>
          <p:nvGrpSpPr>
            <p:cNvPr id="15" name="Group 14"/>
            <p:cNvGrpSpPr/>
            <p:nvPr/>
          </p:nvGrpSpPr>
          <p:grpSpPr>
            <a:xfrm>
              <a:off x="2514600" y="3124200"/>
              <a:ext cx="2590800" cy="457200"/>
              <a:chOff x="2514600" y="3124200"/>
              <a:chExt cx="2590800" cy="4572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572000" y="3124200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514600" y="3137147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2781300" y="3518147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667000" y="3975347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41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3A299"/>
              </a:buClr>
              <a:buSzTx/>
              <a:buFont typeface="+mj-lt"/>
              <a:buAutoNum type="arabicPeriod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564B3C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II. gimnazija i GU </a:t>
            </a:r>
            <a:r>
              <a:rPr kumimoji="0" lang="hr-H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564B3C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Elly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564B3C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Bašić (paralelni program)</a:t>
            </a:r>
          </a:p>
          <a:p>
            <a: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3A299"/>
              </a:buClr>
              <a:buSzTx/>
              <a:buFont typeface="+mj-lt"/>
              <a:buAutoNum type="arabicPeriod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564B3C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VII. gimnazija</a:t>
            </a:r>
          </a:p>
          <a:p>
            <a: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3A299"/>
              </a:buClr>
              <a:buSzTx/>
              <a:buFont typeface="+mj-lt"/>
              <a:buAutoNum type="arabicPeriod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564B3C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X. gimnazija</a:t>
            </a:r>
          </a:p>
          <a:p>
            <a:pPr marL="114300" indent="0">
              <a:buNone/>
            </a:pPr>
            <a:endParaRPr lang="hr-HR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AEE1A5C-B1EE-442B-AF79-817A0371DF08}"/>
              </a:ext>
            </a:extLst>
          </p:cNvPr>
          <p:cNvSpPr/>
          <p:nvPr/>
        </p:nvSpPr>
        <p:spPr>
          <a:xfrm>
            <a:off x="819665" y="2776515"/>
            <a:ext cx="83058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4BBB46B-0171-4235-984E-136CB4A1F0BB}"/>
              </a:ext>
            </a:extLst>
          </p:cNvPr>
          <p:cNvGrpSpPr/>
          <p:nvPr/>
        </p:nvGrpSpPr>
        <p:grpSpPr>
          <a:xfrm>
            <a:off x="2514600" y="3058180"/>
            <a:ext cx="2735581" cy="1348473"/>
            <a:chOff x="2514600" y="3058180"/>
            <a:chExt cx="2735581" cy="1348473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C3296963-2994-4147-8D75-33313445A99E}"/>
                </a:ext>
              </a:extLst>
            </p:cNvPr>
            <p:cNvGrpSpPr/>
            <p:nvPr/>
          </p:nvGrpSpPr>
          <p:grpSpPr>
            <a:xfrm>
              <a:off x="2514600" y="3058180"/>
              <a:ext cx="2735581" cy="904220"/>
              <a:chOff x="2514600" y="3058180"/>
              <a:chExt cx="2735581" cy="904220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4A8E8343-16E3-4038-8D25-2877D2CDC3A3}"/>
                  </a:ext>
                </a:extLst>
              </p:cNvPr>
              <p:cNvGrpSpPr/>
              <p:nvPr/>
            </p:nvGrpSpPr>
            <p:grpSpPr>
              <a:xfrm>
                <a:off x="2514600" y="3137147"/>
                <a:ext cx="799360" cy="825253"/>
                <a:chOff x="2514600" y="3137147"/>
                <a:chExt cx="799360" cy="825253"/>
              </a:xfrm>
            </p:grpSpPr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3C754147-067F-4634-B9A4-CEE4F02379CF}"/>
                    </a:ext>
                  </a:extLst>
                </p:cNvPr>
                <p:cNvSpPr/>
                <p:nvPr/>
              </p:nvSpPr>
              <p:spPr>
                <a:xfrm>
                  <a:off x="2780560" y="3518147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7C45BC7E-DF0F-400E-BE01-9D4CA6328021}"/>
                    </a:ext>
                  </a:extLst>
                </p:cNvPr>
                <p:cNvSpPr/>
                <p:nvPr/>
              </p:nvSpPr>
              <p:spPr>
                <a:xfrm>
                  <a:off x="2514600" y="3137147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</p:grp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57F0934-BFBB-4986-95AB-4228E64403FD}"/>
                  </a:ext>
                </a:extLst>
              </p:cNvPr>
              <p:cNvSpPr txBox="1"/>
              <p:nvPr/>
            </p:nvSpPr>
            <p:spPr>
              <a:xfrm flipH="1">
                <a:off x="4610100" y="3058180"/>
                <a:ext cx="6400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4300" indent="0">
                  <a:buNone/>
                </a:pPr>
                <a:r>
                  <a:rPr lang="hr-HR" sz="2800" dirty="0">
                    <a:solidFill>
                      <a:srgbClr val="FF0000"/>
                    </a:solidFill>
                    <a:sym typeface="Wingdings"/>
                  </a:rPr>
                  <a:t></a:t>
                </a:r>
                <a:endParaRPr lang="hr-HR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8B73F81-68EB-4330-8EDF-041BDCCA46A4}"/>
                </a:ext>
              </a:extLst>
            </p:cNvPr>
            <p:cNvSpPr/>
            <p:nvPr/>
          </p:nvSpPr>
          <p:spPr>
            <a:xfrm>
              <a:off x="2667000" y="3962400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58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ustom 1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0070C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3936</TotalTime>
  <Words>1468</Words>
  <Application>Microsoft Office PowerPoint</Application>
  <PresentationFormat>Prikaz na zaslonu (4:3)</PresentationFormat>
  <Paragraphs>262</Paragraphs>
  <Slides>23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30" baseType="lpstr">
      <vt:lpstr>Arial</vt:lpstr>
      <vt:lpstr>Book Antiqua</vt:lpstr>
      <vt:lpstr>Calibri</vt:lpstr>
      <vt:lpstr>Century Gothic</vt:lpstr>
      <vt:lpstr>Times New Roman</vt:lpstr>
      <vt:lpstr>Wingdings</vt:lpstr>
      <vt:lpstr>Apothecary</vt:lpstr>
      <vt:lpstr>Upisi u šk. god. 2026./2027.</vt:lpstr>
      <vt:lpstr>TKO SVE UPISUJE PRVI RAZRED SREDNJE GLAZBENE ŠKOLE?</vt:lpstr>
      <vt:lpstr>PowerPoint prezentacija</vt:lpstr>
      <vt:lpstr>1. Slanje prijavnica GU Elly Bašić</vt:lpstr>
      <vt:lpstr>1. Slanje prijavnica GU Elly Bašić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3. Polaganje prijamnog ispita</vt:lpstr>
      <vt:lpstr>3. Polaganje prijamnog ispita</vt:lpstr>
      <vt:lpstr>3. Polaganje prijamnog ispita</vt:lpstr>
      <vt:lpstr>3. Polaganje prijamnog ispita</vt:lpstr>
      <vt:lpstr>3. Polaganje prijamnog ispita</vt:lpstr>
      <vt:lpstr>4. UPIS</vt:lpstr>
      <vt:lpstr>NAJČEŠĆA PITANJA</vt:lpstr>
      <vt:lpstr>NAJČEŠĆA PITANJA</vt:lpstr>
      <vt:lpstr>Kontakt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Upisi u šk. god. 2013./2014.</dc:title>
  <dc:creator>Maja</dc:creator>
  <cp:lastModifiedBy>Daniela Noll</cp:lastModifiedBy>
  <cp:revision>253</cp:revision>
  <dcterms:created xsi:type="dcterms:W3CDTF">2013-06-02T19:34:06Z</dcterms:created>
  <dcterms:modified xsi:type="dcterms:W3CDTF">2026-06-15T09:48:58Z</dcterms:modified>
</cp:coreProperties>
</file>